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71" r:id="rId7"/>
    <p:sldId id="263" r:id="rId8"/>
    <p:sldId id="261" r:id="rId9"/>
    <p:sldId id="262" r:id="rId10"/>
    <p:sldId id="275" r:id="rId11"/>
    <p:sldId id="269" r:id="rId12"/>
    <p:sldId id="265" r:id="rId13"/>
    <p:sldId id="268" r:id="rId14"/>
    <p:sldId id="266" r:id="rId15"/>
    <p:sldId id="277" r:id="rId16"/>
    <p:sldId id="278" r:id="rId17"/>
    <p:sldId id="276" r:id="rId18"/>
    <p:sldId id="270" r:id="rId19"/>
    <p:sldId id="283" r:id="rId20"/>
    <p:sldId id="279" r:id="rId21"/>
    <p:sldId id="280" r:id="rId22"/>
    <p:sldId id="281" r:id="rId23"/>
    <p:sldId id="27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10" autoAdjust="0"/>
    <p:restoredTop sz="94660"/>
  </p:normalViewPr>
  <p:slideViewPr>
    <p:cSldViewPr>
      <p:cViewPr varScale="1">
        <p:scale>
          <a:sx n="107" d="100"/>
          <a:sy n="107" d="100"/>
        </p:scale>
        <p:origin x="-3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pieChart>
        <c:varyColors val="1"/>
        <c:ser>
          <c:idx val="0"/>
          <c:order val="0"/>
          <c:tx>
            <c:strRef>
              <c:f>Sheet1!$B$1</c:f>
              <c:strCache>
                <c:ptCount val="1"/>
                <c:pt idx="0">
                  <c:v>Number of Participants</c:v>
                </c:pt>
              </c:strCache>
            </c:strRef>
          </c:tx>
          <c:dLbls>
            <c:showVal val="1"/>
            <c:showCatName val="1"/>
            <c:showPercent val="1"/>
            <c:showLeaderLines val="1"/>
          </c:dLbls>
          <c:cat>
            <c:strRef>
              <c:f>Sheet1!$A$2:$A$4</c:f>
              <c:strCache>
                <c:ptCount val="3"/>
                <c:pt idx="0">
                  <c:v>White</c:v>
                </c:pt>
                <c:pt idx="1">
                  <c:v>Latino</c:v>
                </c:pt>
                <c:pt idx="2">
                  <c:v>API</c:v>
                </c:pt>
              </c:strCache>
            </c:strRef>
          </c:cat>
          <c:val>
            <c:numRef>
              <c:f>Sheet1!$B$2:$B$4</c:f>
              <c:numCache>
                <c:formatCode>General</c:formatCode>
                <c:ptCount val="3"/>
                <c:pt idx="0">
                  <c:v>13</c:v>
                </c:pt>
                <c:pt idx="1">
                  <c:v>3</c:v>
                </c:pt>
                <c:pt idx="2">
                  <c:v>2</c:v>
                </c:pt>
              </c:numCache>
            </c:numRef>
          </c:val>
        </c:ser>
        <c:firstSliceAng val="0"/>
      </c:pieChart>
    </c:plotArea>
    <c:legend>
      <c:legendPos val="r"/>
      <c:layout/>
    </c:legend>
    <c:plotVisOnly val="1"/>
  </c:chart>
  <c:spPr>
    <a:ln>
      <a:solidFill>
        <a:schemeClr val="accent1"/>
      </a:solidFill>
    </a:ln>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43F8A4-B75B-4176-B928-1F9994C5C20D}" type="datetimeFigureOut">
              <a:rPr lang="en-US" smtClean="0"/>
              <a:pPr/>
              <a:t>10/20/2008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7AE4A-D276-498A-9FCA-3D84C43BEA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67AE4A-D276-498A-9FCA-3D84C43BEA10}"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1F843F1-35CC-41B6-9E92-70218172EC85}" type="datetimeFigureOut">
              <a:rPr lang="en-US" smtClean="0"/>
              <a:pPr/>
              <a:t>10/20/2008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4A5C07D-2C55-4E83-BBFD-F114714A0F8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F843F1-35CC-41B6-9E92-70218172EC85}" type="datetimeFigureOut">
              <a:rPr lang="en-US" smtClean="0"/>
              <a:pPr/>
              <a:t>10/20/2008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5C07D-2C55-4E83-BBFD-F114714A0F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F843F1-35CC-41B6-9E92-70218172EC85}" type="datetimeFigureOut">
              <a:rPr lang="en-US" smtClean="0"/>
              <a:pPr/>
              <a:t>10/20/2008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A5C07D-2C55-4E83-BBFD-F114714A0F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1F843F1-35CC-41B6-9E92-70218172EC85}" type="datetimeFigureOut">
              <a:rPr lang="en-US" smtClean="0"/>
              <a:pPr/>
              <a:t>10/20/2008</a:t>
            </a:fld>
            <a:endParaRPr lang="en-US"/>
          </a:p>
        </p:txBody>
      </p:sp>
      <p:sp>
        <p:nvSpPr>
          <p:cNvPr id="9" name="Slide Number Placeholder 8"/>
          <p:cNvSpPr>
            <a:spLocks noGrp="1"/>
          </p:cNvSpPr>
          <p:nvPr>
            <p:ph type="sldNum" sz="quarter" idx="15"/>
          </p:nvPr>
        </p:nvSpPr>
        <p:spPr/>
        <p:txBody>
          <a:bodyPr rtlCol="0"/>
          <a:lstStyle/>
          <a:p>
            <a:fld id="{A4A5C07D-2C55-4E83-BBFD-F114714A0F8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1F843F1-35CC-41B6-9E92-70218172EC85}" type="datetimeFigureOut">
              <a:rPr lang="en-US" smtClean="0"/>
              <a:pPr/>
              <a:t>10/20/2008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4A5C07D-2C55-4E83-BBFD-F114714A0F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1F843F1-35CC-41B6-9E92-70218172EC85}" type="datetimeFigureOut">
              <a:rPr lang="en-US" smtClean="0"/>
              <a:pPr/>
              <a:t>10/20/2008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A5C07D-2C55-4E83-BBFD-F114714A0F8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1F843F1-35CC-41B6-9E92-70218172EC85}" type="datetimeFigureOut">
              <a:rPr lang="en-US" smtClean="0"/>
              <a:pPr/>
              <a:t>10/20/2008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A5C07D-2C55-4E83-BBFD-F114714A0F8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1F843F1-35CC-41B6-9E92-70218172EC85}" type="datetimeFigureOut">
              <a:rPr lang="en-US" smtClean="0"/>
              <a:pPr/>
              <a:t>10/20/2008</a:t>
            </a:fld>
            <a:endParaRPr lang="en-US"/>
          </a:p>
        </p:txBody>
      </p:sp>
      <p:sp>
        <p:nvSpPr>
          <p:cNvPr id="7" name="Slide Number Placeholder 6"/>
          <p:cNvSpPr>
            <a:spLocks noGrp="1"/>
          </p:cNvSpPr>
          <p:nvPr>
            <p:ph type="sldNum" sz="quarter" idx="11"/>
          </p:nvPr>
        </p:nvSpPr>
        <p:spPr/>
        <p:txBody>
          <a:bodyPr rtlCol="0"/>
          <a:lstStyle/>
          <a:p>
            <a:fld id="{A4A5C07D-2C55-4E83-BBFD-F114714A0F8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843F1-35CC-41B6-9E92-70218172EC85}" type="datetimeFigureOut">
              <a:rPr lang="en-US" smtClean="0"/>
              <a:pPr/>
              <a:t>10/20/2008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A5C07D-2C55-4E83-BBFD-F114714A0F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1F843F1-35CC-41B6-9E92-70218172EC85}" type="datetimeFigureOut">
              <a:rPr lang="en-US" smtClean="0"/>
              <a:pPr/>
              <a:t>10/20/2008</a:t>
            </a:fld>
            <a:endParaRPr lang="en-US"/>
          </a:p>
        </p:txBody>
      </p:sp>
      <p:sp>
        <p:nvSpPr>
          <p:cNvPr id="22" name="Slide Number Placeholder 21"/>
          <p:cNvSpPr>
            <a:spLocks noGrp="1"/>
          </p:cNvSpPr>
          <p:nvPr>
            <p:ph type="sldNum" sz="quarter" idx="15"/>
          </p:nvPr>
        </p:nvSpPr>
        <p:spPr/>
        <p:txBody>
          <a:bodyPr rtlCol="0"/>
          <a:lstStyle/>
          <a:p>
            <a:fld id="{A4A5C07D-2C55-4E83-BBFD-F114714A0F8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1F843F1-35CC-41B6-9E92-70218172EC85}" type="datetimeFigureOut">
              <a:rPr lang="en-US" smtClean="0"/>
              <a:pPr/>
              <a:t>10/20/2008</a:t>
            </a:fld>
            <a:endParaRPr lang="en-US"/>
          </a:p>
        </p:txBody>
      </p:sp>
      <p:sp>
        <p:nvSpPr>
          <p:cNvPr id="18" name="Slide Number Placeholder 17"/>
          <p:cNvSpPr>
            <a:spLocks noGrp="1"/>
          </p:cNvSpPr>
          <p:nvPr>
            <p:ph type="sldNum" sz="quarter" idx="11"/>
          </p:nvPr>
        </p:nvSpPr>
        <p:spPr/>
        <p:txBody>
          <a:bodyPr rtlCol="0"/>
          <a:lstStyle/>
          <a:p>
            <a:fld id="{A4A5C07D-2C55-4E83-BBFD-F114714A0F8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1F843F1-35CC-41B6-9E92-70218172EC85}" type="datetimeFigureOut">
              <a:rPr lang="en-US" smtClean="0"/>
              <a:pPr/>
              <a:t>10/20/2008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A5C07D-2C55-4E83-BBFD-F114714A0F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Makes a Bottom?</a:t>
            </a:r>
            <a:endParaRPr lang="en-US" dirty="0"/>
          </a:p>
        </p:txBody>
      </p:sp>
      <p:sp>
        <p:nvSpPr>
          <p:cNvPr id="3" name="Subtitle 2"/>
          <p:cNvSpPr>
            <a:spLocks noGrp="1"/>
          </p:cNvSpPr>
          <p:nvPr>
            <p:ph type="subTitle" idx="1"/>
          </p:nvPr>
        </p:nvSpPr>
        <p:spPr/>
        <p:txBody>
          <a:bodyPr/>
          <a:lstStyle/>
          <a:p>
            <a:r>
              <a:rPr lang="en-US" dirty="0" smtClean="0"/>
              <a:t>Talking to Gay Men About Desire, Identity, and Receptive Anal Intercourse</a:t>
            </a:r>
            <a:endParaRPr lang="en-US" dirty="0"/>
          </a:p>
        </p:txBody>
      </p:sp>
      <p:pic>
        <p:nvPicPr>
          <p:cNvPr id="4" name="Picture 3" descr="topbottom2.jpg"/>
          <p:cNvPicPr>
            <a:picLocks noChangeAspect="1"/>
          </p:cNvPicPr>
          <p:nvPr/>
        </p:nvPicPr>
        <p:blipFill>
          <a:blip r:embed="rId2"/>
          <a:stretch>
            <a:fillRect/>
          </a:stretch>
        </p:blipFill>
        <p:spPr>
          <a:xfrm>
            <a:off x="2362200" y="533400"/>
            <a:ext cx="5377477" cy="3581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Roots of </a:t>
            </a:r>
            <a:r>
              <a:rPr lang="en-US" dirty="0" err="1" smtClean="0"/>
              <a:t>Bottomhood</a:t>
            </a:r>
            <a:r>
              <a:rPr lang="en-US" dirty="0" smtClean="0"/>
              <a:t>?:</a:t>
            </a:r>
            <a:br>
              <a:rPr lang="en-US" dirty="0" smtClean="0"/>
            </a:br>
            <a:r>
              <a:rPr lang="en-US" dirty="0" smtClean="0"/>
              <a:t>High Power Jobs?</a:t>
            </a:r>
            <a:endParaRPr lang="en-US" dirty="0"/>
          </a:p>
        </p:txBody>
      </p:sp>
      <p:sp>
        <p:nvSpPr>
          <p:cNvPr id="3" name="Content Placeholder 2"/>
          <p:cNvSpPr>
            <a:spLocks noGrp="1"/>
          </p:cNvSpPr>
          <p:nvPr>
            <p:ph sz="quarter" idx="1"/>
          </p:nvPr>
        </p:nvSpPr>
        <p:spPr/>
        <p:txBody>
          <a:bodyPr/>
          <a:lstStyle/>
          <a:p>
            <a:r>
              <a:rPr lang="en-US" dirty="0" smtClean="0"/>
              <a:t>“I </a:t>
            </a:r>
            <a:r>
              <a:rPr lang="en-US" dirty="0" smtClean="0"/>
              <a:t>don’t know if maybe it has something to do with, uh, like right now I just changed jobs, but like the job I had until a few months ago, I was very high strung, </a:t>
            </a:r>
            <a:r>
              <a:rPr lang="en-US" dirty="0" smtClean="0"/>
              <a:t>very </a:t>
            </a:r>
            <a:r>
              <a:rPr lang="en-US" dirty="0" smtClean="0"/>
              <a:t>powerful. And I don’t know if that has to be on the other side, having no power at all. Just being used, being told what to do, I have thought about, it may have something to do with it. I don’t know. Sometimes I do question myself, you know, like, </a:t>
            </a:r>
            <a:r>
              <a:rPr lang="en-US" dirty="0" smtClean="0"/>
              <a:t>‘what </a:t>
            </a:r>
            <a:r>
              <a:rPr lang="en-US" dirty="0" smtClean="0"/>
              <a:t>is it</a:t>
            </a:r>
            <a:r>
              <a:rPr lang="en-US" dirty="0" smtClean="0"/>
              <a:t>?’ </a:t>
            </a:r>
            <a:r>
              <a:rPr lang="en-US" dirty="0" smtClean="0"/>
              <a:t>Why do I get </a:t>
            </a:r>
            <a:r>
              <a:rPr lang="en-US" dirty="0" smtClean="0"/>
              <a:t>so </a:t>
            </a:r>
            <a:r>
              <a:rPr lang="en-US" dirty="0" smtClean="0"/>
              <a:t>wrapped up in all these things</a:t>
            </a:r>
            <a:r>
              <a:rPr lang="en-US" dirty="0" smtClean="0"/>
              <a:t>?”  (Brian)</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 Bottoms:</a:t>
            </a:r>
            <a:br>
              <a:rPr lang="en-US" dirty="0" smtClean="0"/>
            </a:br>
            <a:r>
              <a:rPr lang="en-US" dirty="0" smtClean="0"/>
              <a:t>“I’m a Bottom, Not a Waitress!”</a:t>
            </a:r>
            <a:endParaRPr lang="en-US" dirty="0"/>
          </a:p>
        </p:txBody>
      </p:sp>
      <p:sp>
        <p:nvSpPr>
          <p:cNvPr id="3" name="Content Placeholder 2"/>
          <p:cNvSpPr>
            <a:spLocks noGrp="1"/>
          </p:cNvSpPr>
          <p:nvPr>
            <p:ph sz="quarter" idx="1"/>
          </p:nvPr>
        </p:nvSpPr>
        <p:spPr/>
        <p:txBody>
          <a:bodyPr>
            <a:normAutofit/>
          </a:bodyPr>
          <a:lstStyle/>
          <a:p>
            <a:r>
              <a:rPr lang="en-US" dirty="0" smtClean="0"/>
              <a:t>It </a:t>
            </a:r>
            <a:r>
              <a:rPr lang="en-US" dirty="0" smtClean="0"/>
              <a:t>wasn’t until I got involved with the leather community when people started acting like bottoms, or less than. Having to wait on tops. In fact, on guy told me to go and get him a beer in front of my boyfriend and I just gave him this look. And he </a:t>
            </a:r>
            <a:r>
              <a:rPr lang="en-US" dirty="0" smtClean="0"/>
              <a:t>goes, ‘Go </a:t>
            </a:r>
            <a:r>
              <a:rPr lang="en-US" dirty="0" smtClean="0"/>
              <a:t>get me a beer, boy</a:t>
            </a:r>
            <a:r>
              <a:rPr lang="en-US" dirty="0" smtClean="0"/>
              <a:t>.’ (</a:t>
            </a:r>
            <a:r>
              <a:rPr lang="en-US" dirty="0" smtClean="0"/>
              <a:t>laughter). And I said, I’m a bottom, not a waitress. (hysterical laughter). He was </a:t>
            </a:r>
            <a:r>
              <a:rPr lang="en-US" dirty="0" smtClean="0"/>
              <a:t>like, ‘You’d </a:t>
            </a:r>
            <a:r>
              <a:rPr lang="en-US" dirty="0" smtClean="0"/>
              <a:t>better teach your boy some manners</a:t>
            </a:r>
            <a:r>
              <a:rPr lang="en-US" dirty="0" smtClean="0"/>
              <a:t>.’ </a:t>
            </a:r>
            <a:r>
              <a:rPr lang="en-US" dirty="0" smtClean="0"/>
              <a:t>And my boyfriend </a:t>
            </a:r>
            <a:r>
              <a:rPr lang="en-US" dirty="0" smtClean="0"/>
              <a:t>goes, ‘Fuck </a:t>
            </a:r>
            <a:r>
              <a:rPr lang="en-US" dirty="0" smtClean="0"/>
              <a:t>you</a:t>
            </a:r>
            <a:r>
              <a:rPr lang="en-US" dirty="0" smtClean="0"/>
              <a:t>.’” (David)</a:t>
            </a:r>
            <a:endParaRPr lang="en-US"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 Bottoms:</a:t>
            </a:r>
            <a:br>
              <a:rPr lang="en-US" dirty="0" smtClean="0"/>
            </a:br>
            <a:r>
              <a:rPr lang="en-US" dirty="0" smtClean="0"/>
              <a:t>Complications on the Ground</a:t>
            </a:r>
            <a:endParaRPr lang="en-US" dirty="0"/>
          </a:p>
        </p:txBody>
      </p:sp>
      <p:sp>
        <p:nvSpPr>
          <p:cNvPr id="3" name="Content Placeholder 2"/>
          <p:cNvSpPr>
            <a:spLocks noGrp="1"/>
          </p:cNvSpPr>
          <p:nvPr>
            <p:ph sz="quarter" idx="1"/>
          </p:nvPr>
        </p:nvSpPr>
        <p:spPr/>
        <p:txBody>
          <a:bodyPr>
            <a:normAutofit/>
          </a:bodyPr>
          <a:lstStyle/>
          <a:p>
            <a:r>
              <a:rPr lang="en-US" sz="2000" dirty="0" smtClean="0"/>
              <a:t>“I get to define how he’s going to get pleasure” (Paul)</a:t>
            </a:r>
          </a:p>
          <a:p>
            <a:pPr lvl="1"/>
            <a:r>
              <a:rPr lang="en-US" dirty="0" smtClean="0"/>
              <a:t>W</a:t>
            </a:r>
            <a:r>
              <a:rPr lang="en-US" dirty="0" smtClean="0"/>
              <a:t>e </a:t>
            </a:r>
            <a:r>
              <a:rPr lang="en-US" dirty="0" smtClean="0"/>
              <a:t>had this long talk and in the course of that conversation, I said, as a bottom, if I’m with a top, like in the context of a sexual act, I feel like I actually have more power and control than the top, regardless of the dominant / submissive role, because I get to define how he’s going to get pleasure, to a certain extent. You know, if I don’t want your dick in my mouth, if you’re not </a:t>
            </a:r>
            <a:r>
              <a:rPr lang="en-US" dirty="0" err="1" smtClean="0"/>
              <a:t>gonna</a:t>
            </a:r>
            <a:r>
              <a:rPr lang="en-US" dirty="0" smtClean="0"/>
              <a:t>’ put your dick in my ass, you’re </a:t>
            </a:r>
            <a:r>
              <a:rPr lang="en-US" dirty="0" err="1" smtClean="0"/>
              <a:t>gonna</a:t>
            </a:r>
            <a:r>
              <a:rPr lang="en-US" dirty="0" smtClean="0"/>
              <a:t>’ be pretty frustrated tonight. And then all the other tops at that dinner party were like, “Oh, you’re right. Shit!” And they were like </a:t>
            </a:r>
            <a:r>
              <a:rPr lang="en-US" dirty="0" err="1" smtClean="0"/>
              <a:t>kinda</a:t>
            </a:r>
            <a:r>
              <a:rPr lang="en-US" dirty="0" smtClean="0"/>
              <a:t>’ humiliated because they were like, “Have bottoms been controlling us all along?”(laughter)</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Valuation of Bottoms:</a:t>
            </a:r>
            <a:br>
              <a:rPr lang="en-US" dirty="0" smtClean="0"/>
            </a:br>
            <a:r>
              <a:rPr lang="en-US" dirty="0" smtClean="0"/>
              <a:t>“Tops Get Overpriced”</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“For </a:t>
            </a:r>
            <a:r>
              <a:rPr lang="en-US" dirty="0" smtClean="0"/>
              <a:t>the top its not as bad as for the bottom. So I can, </a:t>
            </a:r>
            <a:r>
              <a:rPr lang="en-US" dirty="0" err="1" smtClean="0"/>
              <a:t>ya</a:t>
            </a:r>
            <a:r>
              <a:rPr lang="en-US" dirty="0" smtClean="0"/>
              <a:t> know, see where he’s coming from with the whole lesser thing. But I think that’s just the way the society makes us look as bottoms. We don’t know the power we have, as he was describing. And then, another, just saying, my own vision, I guess I’m the only non-American here, so I may see things in a way that its </a:t>
            </a:r>
            <a:r>
              <a:rPr lang="en-US" dirty="0" smtClean="0"/>
              <a:t>not –pardon </a:t>
            </a:r>
            <a:r>
              <a:rPr lang="en-US" dirty="0" smtClean="0"/>
              <a:t>me if I </a:t>
            </a:r>
            <a:r>
              <a:rPr lang="en-US" dirty="0" smtClean="0"/>
              <a:t>do – </a:t>
            </a:r>
            <a:r>
              <a:rPr lang="en-US" dirty="0" smtClean="0"/>
              <a:t>but I feel like here in this city, in particular, I feel like there’s too many bottoms (laughter), really too many bottoms (laughter). And that’s when the tops get over priced (laughter). You know, and us bottoms we go down on the market</a:t>
            </a:r>
            <a:r>
              <a:rPr lang="en-US" dirty="0" smtClean="0"/>
              <a:t>.” (Brian)</a:t>
            </a:r>
            <a:endParaRPr lang="en-US" dirty="0" smtClean="0"/>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Valuation of Bottoms:</a:t>
            </a:r>
            <a:br>
              <a:rPr lang="en-US" dirty="0" smtClean="0"/>
            </a:br>
            <a:r>
              <a:rPr lang="en-US" dirty="0" smtClean="0"/>
              <a:t>Perhaps a Bottom’s Bias?</a:t>
            </a:r>
            <a:endParaRPr lang="en-US" dirty="0"/>
          </a:p>
        </p:txBody>
      </p:sp>
      <p:sp>
        <p:nvSpPr>
          <p:cNvPr id="3" name="Content Placeholder 2"/>
          <p:cNvSpPr>
            <a:spLocks noGrp="1"/>
          </p:cNvSpPr>
          <p:nvPr>
            <p:ph sz="quarter" idx="1"/>
          </p:nvPr>
        </p:nvSpPr>
        <p:spPr/>
        <p:txBody>
          <a:bodyPr/>
          <a:lstStyle/>
          <a:p>
            <a:r>
              <a:rPr lang="en-US" dirty="0" smtClean="0"/>
              <a:t>“I think tops are more desirable for bottoms – like, if you’re a bottom, you want to be with a top. But if you’re a top, another top is really not desirable at all, if you’re interested in sex with someone.” (Paul)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Great Sex?:</a:t>
            </a:r>
            <a:br>
              <a:rPr lang="en-US" dirty="0" smtClean="0"/>
            </a:br>
            <a:r>
              <a:rPr lang="en-US" dirty="0" smtClean="0"/>
              <a:t>In Relationships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“Well</a:t>
            </a:r>
            <a:r>
              <a:rPr lang="en-US" dirty="0" smtClean="0"/>
              <a:t>, the best sex I’ve ever had has always been in a relationship. </a:t>
            </a:r>
            <a:r>
              <a:rPr lang="en-US" dirty="0" smtClean="0"/>
              <a:t>When there’s </a:t>
            </a:r>
            <a:r>
              <a:rPr lang="en-US" dirty="0" smtClean="0"/>
              <a:t>a relationship that forms a </a:t>
            </a:r>
            <a:r>
              <a:rPr lang="en-US" dirty="0" smtClean="0"/>
              <a:t>context </a:t>
            </a:r>
            <a:r>
              <a:rPr lang="en-US" dirty="0" smtClean="0"/>
              <a:t>for the sex, it </a:t>
            </a:r>
            <a:r>
              <a:rPr lang="en-US" dirty="0" smtClean="0"/>
              <a:t>just feels </a:t>
            </a:r>
            <a:r>
              <a:rPr lang="en-US" dirty="0" smtClean="0"/>
              <a:t>a lot more </a:t>
            </a:r>
            <a:r>
              <a:rPr lang="en-US" dirty="0" smtClean="0"/>
              <a:t>intimate. It’s </a:t>
            </a:r>
            <a:r>
              <a:rPr lang="en-US" dirty="0" smtClean="0"/>
              <a:t>a lot more </a:t>
            </a:r>
            <a:r>
              <a:rPr lang="en-US" dirty="0" smtClean="0"/>
              <a:t>close. It </a:t>
            </a:r>
            <a:r>
              <a:rPr lang="en-US" dirty="0" smtClean="0"/>
              <a:t>feels like it lasts a longer time. Because like the foreplay starts with making dinner, before anyone even touches each other, do you know what I mean? It just feels like, like there’s something sexual all the time about the relationships because there’s like a parameter of, we’re together, we’re a couple. You know, so any time we spend together can be foreplay. You know, like a conversation can be foreplay. I don’t know, to me that’s like the best sex</a:t>
            </a:r>
            <a:r>
              <a:rPr lang="en-US" dirty="0" smtClean="0"/>
              <a:t>.” (Paul)</a:t>
            </a: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Great Sex?:</a:t>
            </a:r>
            <a:br>
              <a:rPr lang="en-US" dirty="0" smtClean="0"/>
            </a:br>
            <a:r>
              <a:rPr lang="en-US" dirty="0" smtClean="0"/>
              <a:t>In Relationships</a:t>
            </a:r>
            <a:endParaRPr lang="en-US" dirty="0"/>
          </a:p>
        </p:txBody>
      </p:sp>
      <p:sp>
        <p:nvSpPr>
          <p:cNvPr id="3" name="Content Placeholder 2"/>
          <p:cNvSpPr>
            <a:spLocks noGrp="1"/>
          </p:cNvSpPr>
          <p:nvPr>
            <p:ph sz="quarter" idx="1"/>
          </p:nvPr>
        </p:nvSpPr>
        <p:spPr/>
        <p:txBody>
          <a:bodyPr>
            <a:normAutofit fontScale="92500"/>
          </a:bodyPr>
          <a:lstStyle/>
          <a:p>
            <a:r>
              <a:rPr lang="en-US" dirty="0" smtClean="0"/>
              <a:t>“I </a:t>
            </a:r>
            <a:r>
              <a:rPr lang="en-US" dirty="0" smtClean="0"/>
              <a:t>have these other times with a boyfriend that I had for quite a </a:t>
            </a:r>
            <a:r>
              <a:rPr lang="en-US" dirty="0" smtClean="0"/>
              <a:t>while – a </a:t>
            </a:r>
            <a:r>
              <a:rPr lang="en-US" dirty="0" smtClean="0"/>
              <a:t>few years. Where it was just… </a:t>
            </a:r>
            <a:r>
              <a:rPr lang="en-US" dirty="0" smtClean="0"/>
              <a:t>we </a:t>
            </a:r>
            <a:r>
              <a:rPr lang="en-US" dirty="0" smtClean="0"/>
              <a:t>just </a:t>
            </a:r>
            <a:r>
              <a:rPr lang="en-US" dirty="0" smtClean="0"/>
              <a:t>fused; literally, </a:t>
            </a:r>
            <a:r>
              <a:rPr lang="en-US" dirty="0" smtClean="0"/>
              <a:t>just fused into a single, writhing, you know, </a:t>
            </a:r>
            <a:r>
              <a:rPr lang="en-US" dirty="0" smtClean="0"/>
              <a:t>being. It’s </a:t>
            </a:r>
            <a:r>
              <a:rPr lang="en-US" dirty="0" smtClean="0"/>
              <a:t>hard to even describe because it’s just so transcendent that it’s just amazing. And you, you can’t have that </a:t>
            </a:r>
            <a:r>
              <a:rPr lang="en-US" dirty="0" smtClean="0"/>
              <a:t>with </a:t>
            </a:r>
            <a:r>
              <a:rPr lang="en-US" dirty="0" smtClean="0"/>
              <a:t>someone </a:t>
            </a:r>
            <a:r>
              <a:rPr lang="en-US" dirty="0" smtClean="0"/>
              <a:t>you’ve </a:t>
            </a:r>
            <a:r>
              <a:rPr lang="en-US" dirty="0" smtClean="0"/>
              <a:t>just met, or who’s body you don’t completely understand, you know. When both of you know each </a:t>
            </a:r>
            <a:r>
              <a:rPr lang="en-US" dirty="0" smtClean="0"/>
              <a:t>other –</a:t>
            </a:r>
            <a:r>
              <a:rPr lang="en-US" dirty="0" smtClean="0"/>
              <a:t> </a:t>
            </a:r>
            <a:r>
              <a:rPr lang="en-US" dirty="0" smtClean="0"/>
              <a:t>both </a:t>
            </a:r>
            <a:r>
              <a:rPr lang="en-US" dirty="0" smtClean="0"/>
              <a:t>emotionally, </a:t>
            </a:r>
            <a:r>
              <a:rPr lang="en-US" dirty="0" smtClean="0"/>
              <a:t>psychologically, and physically – like, know </a:t>
            </a:r>
            <a:r>
              <a:rPr lang="en-US" dirty="0" smtClean="0"/>
              <a:t>physically what’s going to happen when you do this, when you move your hips this way, when this turns this </a:t>
            </a:r>
            <a:r>
              <a:rPr lang="en-US" dirty="0" smtClean="0"/>
              <a:t>way. When </a:t>
            </a:r>
            <a:r>
              <a:rPr lang="en-US" dirty="0" smtClean="0"/>
              <a:t>you can know how their body’s going to react, and you want to give </a:t>
            </a:r>
            <a:r>
              <a:rPr lang="en-US" dirty="0" smtClean="0"/>
              <a:t>that… That’s incredible.” (David)</a:t>
            </a:r>
            <a:endParaRPr lang="en-US" dirty="0" smtClean="0"/>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What’s Great Sex?:</a:t>
            </a:r>
            <a:br>
              <a:rPr lang="en-US" dirty="0" smtClean="0"/>
            </a:br>
            <a:r>
              <a:rPr lang="en-US" dirty="0" smtClean="0"/>
              <a:t>Passion. Or Cum Dump.</a:t>
            </a:r>
            <a:endParaRPr lang="en-US" dirty="0"/>
          </a:p>
        </p:txBody>
      </p:sp>
      <p:sp>
        <p:nvSpPr>
          <p:cNvPr id="3" name="Content Placeholder 2"/>
          <p:cNvSpPr>
            <a:spLocks noGrp="1"/>
          </p:cNvSpPr>
          <p:nvPr>
            <p:ph sz="quarter" idx="1"/>
          </p:nvPr>
        </p:nvSpPr>
        <p:spPr/>
        <p:txBody>
          <a:bodyPr/>
          <a:lstStyle/>
          <a:p>
            <a:r>
              <a:rPr lang="en-US" dirty="0" smtClean="0"/>
              <a:t>“To </a:t>
            </a:r>
            <a:r>
              <a:rPr lang="en-US" dirty="0" smtClean="0"/>
              <a:t>me, I have these two parts. Like, I love very passionate sex. You know, like, where you make out and I think that’s great sex. On the other hand, I love the other extreme too. Like, the guy just… he doesn’t care anything about you but your hole. All he wants is just to fuck you, dump his load and then leave. So, to me, that whole scene excited me a lot. You know, just pretty much using you as a cum dump, just fuck you and whatever… and leave</a:t>
            </a:r>
            <a:r>
              <a:rPr lang="en-US" dirty="0" smtClean="0"/>
              <a:t>.” (Brian)</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Without Condoms:</a:t>
            </a:r>
            <a:br>
              <a:rPr lang="en-US" dirty="0" smtClean="0"/>
            </a:br>
            <a:r>
              <a:rPr lang="en-US" dirty="0" smtClean="0"/>
              <a:t>Pressure to go Bare</a:t>
            </a:r>
            <a:endParaRPr lang="en-US" dirty="0"/>
          </a:p>
        </p:txBody>
      </p:sp>
      <p:sp>
        <p:nvSpPr>
          <p:cNvPr id="3" name="Content Placeholder 2"/>
          <p:cNvSpPr>
            <a:spLocks noGrp="1"/>
          </p:cNvSpPr>
          <p:nvPr>
            <p:ph sz="quarter" idx="1"/>
          </p:nvPr>
        </p:nvSpPr>
        <p:spPr/>
        <p:txBody>
          <a:bodyPr>
            <a:normAutofit fontScale="92500"/>
          </a:bodyPr>
          <a:lstStyle/>
          <a:p>
            <a:r>
              <a:rPr lang="en-US" dirty="0" smtClean="0"/>
              <a:t>“And </a:t>
            </a:r>
            <a:r>
              <a:rPr lang="en-US" dirty="0" smtClean="0"/>
              <a:t>it wasn’t until maybe six months, even more, eight-nine months after, he kind of like contacted me again. And then I said, </a:t>
            </a:r>
            <a:r>
              <a:rPr lang="en-US" dirty="0" smtClean="0"/>
              <a:t>‘You </a:t>
            </a:r>
            <a:r>
              <a:rPr lang="en-US" dirty="0" smtClean="0"/>
              <a:t>can come over, but I don’t want your cum</a:t>
            </a:r>
            <a:r>
              <a:rPr lang="en-US" dirty="0" smtClean="0"/>
              <a:t>.’ </a:t>
            </a:r>
            <a:r>
              <a:rPr lang="en-US" dirty="0" smtClean="0"/>
              <a:t>It was just like when I had been re-tested this past time. And he was like, </a:t>
            </a:r>
            <a:r>
              <a:rPr lang="en-US" dirty="0" smtClean="0"/>
              <a:t>‘Why </a:t>
            </a:r>
            <a:r>
              <a:rPr lang="en-US" dirty="0" smtClean="0"/>
              <a:t>now? I fucked you so many times without the condom. What’s changed</a:t>
            </a:r>
            <a:r>
              <a:rPr lang="en-US" dirty="0" smtClean="0"/>
              <a:t>?’ </a:t>
            </a:r>
            <a:r>
              <a:rPr lang="en-US" dirty="0" smtClean="0"/>
              <a:t>And I said, </a:t>
            </a:r>
            <a:r>
              <a:rPr lang="en-US" dirty="0" smtClean="0"/>
              <a:t>‘I </a:t>
            </a:r>
            <a:r>
              <a:rPr lang="en-US" dirty="0" smtClean="0"/>
              <a:t>don’t want to do it again</a:t>
            </a:r>
            <a:r>
              <a:rPr lang="en-US" dirty="0" smtClean="0"/>
              <a:t>.’ </a:t>
            </a:r>
            <a:r>
              <a:rPr lang="en-US" dirty="0" smtClean="0"/>
              <a:t>And he was like, </a:t>
            </a:r>
            <a:r>
              <a:rPr lang="en-US" dirty="0" smtClean="0"/>
              <a:t>‘Well</a:t>
            </a:r>
            <a:r>
              <a:rPr lang="en-US" dirty="0" smtClean="0"/>
              <a:t>, whatever. I don’t want to go over</a:t>
            </a:r>
            <a:r>
              <a:rPr lang="en-US" dirty="0" smtClean="0"/>
              <a:t>.’ </a:t>
            </a:r>
            <a:r>
              <a:rPr lang="en-US" dirty="0" smtClean="0"/>
              <a:t>Okay, he said </a:t>
            </a:r>
            <a:r>
              <a:rPr lang="en-US" dirty="0" smtClean="0"/>
              <a:t>‘I </a:t>
            </a:r>
            <a:r>
              <a:rPr lang="en-US" dirty="0" smtClean="0"/>
              <a:t>don’t </a:t>
            </a:r>
            <a:r>
              <a:rPr lang="en-US" dirty="0" err="1" smtClean="0"/>
              <a:t>wanna</a:t>
            </a:r>
            <a:r>
              <a:rPr lang="en-US" dirty="0" smtClean="0"/>
              <a:t> go over</a:t>
            </a:r>
            <a:r>
              <a:rPr lang="en-US" dirty="0" smtClean="0"/>
              <a:t>.’ </a:t>
            </a:r>
            <a:r>
              <a:rPr lang="en-US" dirty="0" smtClean="0"/>
              <a:t>I said, </a:t>
            </a:r>
            <a:r>
              <a:rPr lang="en-US" dirty="0" smtClean="0"/>
              <a:t>‘Okay.’ </a:t>
            </a:r>
            <a:r>
              <a:rPr lang="en-US" dirty="0" smtClean="0"/>
              <a:t>And then a little while after, he said, </a:t>
            </a:r>
            <a:r>
              <a:rPr lang="en-US" dirty="0" smtClean="0"/>
              <a:t>‘Okay</a:t>
            </a:r>
            <a:r>
              <a:rPr lang="en-US" dirty="0" smtClean="0"/>
              <a:t>, I’ll go over</a:t>
            </a:r>
            <a:r>
              <a:rPr lang="en-US" dirty="0" smtClean="0"/>
              <a:t>.’ </a:t>
            </a:r>
            <a:r>
              <a:rPr lang="en-US" dirty="0" smtClean="0"/>
              <a:t>You know, </a:t>
            </a:r>
            <a:r>
              <a:rPr lang="en-US" dirty="0" smtClean="0"/>
              <a:t>‘I’ll </a:t>
            </a:r>
            <a:r>
              <a:rPr lang="en-US" dirty="0" smtClean="0"/>
              <a:t>go back again. I’ll use a condom</a:t>
            </a:r>
            <a:r>
              <a:rPr lang="en-US" dirty="0" smtClean="0"/>
              <a:t>.’ </a:t>
            </a:r>
            <a:r>
              <a:rPr lang="en-US" dirty="0" smtClean="0"/>
              <a:t>And then he came over a month ago with a condom, </a:t>
            </a:r>
            <a:r>
              <a:rPr lang="en-US" dirty="0" smtClean="0"/>
              <a:t>but </a:t>
            </a:r>
            <a:r>
              <a:rPr lang="en-US" dirty="0" smtClean="0"/>
              <a:t>we ended up not using a condom</a:t>
            </a:r>
            <a:r>
              <a:rPr lang="en-US" dirty="0" smtClean="0"/>
              <a:t>.” (Brian)</a:t>
            </a:r>
            <a:endParaRPr lang="en-US" dirty="0" smtClean="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Without Condoms:</a:t>
            </a:r>
            <a:br>
              <a:rPr lang="en-US" dirty="0" smtClean="0"/>
            </a:br>
            <a:r>
              <a:rPr lang="en-US" dirty="0" smtClean="0"/>
              <a:t>Tops don’t Ask</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“They’ll </a:t>
            </a:r>
            <a:r>
              <a:rPr lang="en-US" dirty="0" smtClean="0"/>
              <a:t>start doing it without even telling you. </a:t>
            </a:r>
            <a:r>
              <a:rPr lang="en-US" dirty="0" smtClean="0"/>
              <a:t>It </a:t>
            </a:r>
            <a:r>
              <a:rPr lang="en-US" dirty="0" smtClean="0"/>
              <a:t>just really annoyed me, you know? </a:t>
            </a:r>
            <a:r>
              <a:rPr lang="en-US" dirty="0" smtClean="0"/>
              <a:t>This </a:t>
            </a:r>
            <a:r>
              <a:rPr lang="en-US" dirty="0" smtClean="0"/>
              <a:t>happened when I was living in the South Bay with this guy that I would fool around with once in a while. You know, he couldn’t even get his dick hard and he was trying to… And I was like, “What the hell are you trying to do?” This was a guy I wasn’t really even that into, you know, I was just sort of having sex with for experience. Oh, God. And then, it happened to me, when I was in Hawaii, I was in Honolulu, </a:t>
            </a:r>
            <a:r>
              <a:rPr lang="en-US" dirty="0" smtClean="0"/>
              <a:t>and </a:t>
            </a:r>
            <a:r>
              <a:rPr lang="en-US" dirty="0" smtClean="0"/>
              <a:t>I know I was thinking that guy was kind of hot. But, it’s just like, “what the hell are you doing?” And he wanted the room all dark, and it was just… that really… you know? And then, um… then there was another time when I was down </a:t>
            </a:r>
            <a:r>
              <a:rPr lang="en-US" dirty="0" smtClean="0"/>
              <a:t>near </a:t>
            </a:r>
            <a:r>
              <a:rPr lang="en-US" dirty="0" smtClean="0"/>
              <a:t>the peninsula, and this other guy, he was just some guy that would have sex with guys </a:t>
            </a:r>
            <a:r>
              <a:rPr lang="en-US" dirty="0" smtClean="0"/>
              <a:t>because </a:t>
            </a:r>
            <a:r>
              <a:rPr lang="en-US" dirty="0" smtClean="0"/>
              <a:t>it was easier than doing it with women. And he wanted to do it, and then… then he was almost willing to do it with a condom, but at that point I was just like, you know, thanks but no</a:t>
            </a:r>
            <a:r>
              <a:rPr lang="en-US" dirty="0" smtClean="0"/>
              <a:t>.” (Greg)</a:t>
            </a:r>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lstStyle/>
          <a:p>
            <a:r>
              <a:rPr lang="en-US" dirty="0" smtClean="0"/>
              <a:t>Why I’m Interested</a:t>
            </a:r>
          </a:p>
          <a:p>
            <a:r>
              <a:rPr lang="en-US" dirty="0" smtClean="0"/>
              <a:t>How I Did My Research (Methodology)</a:t>
            </a:r>
          </a:p>
          <a:p>
            <a:r>
              <a:rPr lang="en-US" dirty="0" smtClean="0"/>
              <a:t>Participant Demographics</a:t>
            </a:r>
          </a:p>
          <a:p>
            <a:r>
              <a:rPr lang="en-US" dirty="0" smtClean="0"/>
              <a:t>What I Found</a:t>
            </a:r>
          </a:p>
          <a:p>
            <a:pPr lvl="1"/>
            <a:r>
              <a:rPr lang="en-US" dirty="0" smtClean="0"/>
              <a:t>What is a Bottom?</a:t>
            </a:r>
          </a:p>
          <a:p>
            <a:pPr lvl="1"/>
            <a:r>
              <a:rPr lang="en-US" dirty="0" smtClean="0"/>
              <a:t>Roots of </a:t>
            </a:r>
            <a:r>
              <a:rPr lang="en-US" dirty="0" err="1" smtClean="0"/>
              <a:t>Bottomhood</a:t>
            </a:r>
            <a:endParaRPr lang="en-US" dirty="0" smtClean="0"/>
          </a:p>
          <a:p>
            <a:pPr lvl="1"/>
            <a:r>
              <a:rPr lang="en-US" dirty="0" smtClean="0"/>
              <a:t>Power / Bottoms</a:t>
            </a:r>
            <a:endParaRPr lang="en-US" dirty="0" smtClean="0"/>
          </a:p>
          <a:p>
            <a:pPr lvl="1"/>
            <a:r>
              <a:rPr lang="en-US" dirty="0" smtClean="0"/>
              <a:t>Valuation of Bottoms</a:t>
            </a:r>
            <a:endParaRPr lang="en-US" dirty="0" smtClean="0"/>
          </a:p>
          <a:p>
            <a:pPr lvl="1"/>
            <a:r>
              <a:rPr lang="en-US" dirty="0" smtClean="0"/>
              <a:t>What’s Great Sex?</a:t>
            </a:r>
            <a:endParaRPr lang="en-US" dirty="0" smtClean="0"/>
          </a:p>
          <a:p>
            <a:pPr lvl="1"/>
            <a:r>
              <a:rPr lang="en-US" dirty="0" smtClean="0"/>
              <a:t>Sex Without Condoms</a:t>
            </a:r>
            <a:endParaRPr lang="en-US" dirty="0" smtClean="0"/>
          </a:p>
          <a:p>
            <a:r>
              <a:rPr lang="en-US" dirty="0" smtClean="0"/>
              <a:t>Let’s Talk About Bottoms, Baby</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Sex Without Condoms:</a:t>
            </a:r>
            <a:br>
              <a:rPr lang="en-US" dirty="0" smtClean="0"/>
            </a:br>
            <a:r>
              <a:rPr lang="en-US" dirty="0" smtClean="0"/>
              <a:t>“It’s almost like its stronger than I am”</a:t>
            </a:r>
            <a:endParaRPr lang="en-US" dirty="0"/>
          </a:p>
        </p:txBody>
      </p:sp>
      <p:sp>
        <p:nvSpPr>
          <p:cNvPr id="3" name="Content Placeholder 2"/>
          <p:cNvSpPr>
            <a:spLocks noGrp="1"/>
          </p:cNvSpPr>
          <p:nvPr>
            <p:ph sz="quarter" idx="1"/>
          </p:nvPr>
        </p:nvSpPr>
        <p:spPr/>
        <p:txBody>
          <a:bodyPr>
            <a:normAutofit/>
          </a:bodyPr>
          <a:lstStyle/>
          <a:p>
            <a:r>
              <a:rPr lang="en-US" dirty="0" smtClean="0"/>
              <a:t>I </a:t>
            </a:r>
            <a:r>
              <a:rPr lang="en-US" dirty="0" smtClean="0"/>
              <a:t>read </a:t>
            </a:r>
            <a:r>
              <a:rPr lang="en-US" dirty="0" smtClean="0"/>
              <a:t>somewhere a </a:t>
            </a:r>
            <a:r>
              <a:rPr lang="en-US" dirty="0" smtClean="0"/>
              <a:t>while ago, or one of the doctors told me, just assume everyone </a:t>
            </a:r>
            <a:r>
              <a:rPr lang="en-US" dirty="0" smtClean="0"/>
              <a:t>is [HIV-positive] and </a:t>
            </a:r>
            <a:r>
              <a:rPr lang="en-US" dirty="0" smtClean="0"/>
              <a:t>always try to be safe. And I agree, I think everybody should be safe. </a:t>
            </a:r>
            <a:r>
              <a:rPr lang="en-US" dirty="0" smtClean="0"/>
              <a:t>But</a:t>
            </a:r>
            <a:r>
              <a:rPr lang="en-US" dirty="0" smtClean="0"/>
              <a:t>, well like, bareback… it’s not like I don’t have the information. I know the information, I know I shouldn’t be doing it. </a:t>
            </a:r>
            <a:r>
              <a:rPr lang="en-US" dirty="0" smtClean="0"/>
              <a:t>It’s </a:t>
            </a:r>
            <a:r>
              <a:rPr lang="en-US" dirty="0" smtClean="0"/>
              <a:t>almost like it’s stronger than I am. That’s another reason, like, I, honestly, like, c’mon, not a reason why I’d like to be in a relationship. But I think that being in a relationship has that advantage as well, you know.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Without Condoms:</a:t>
            </a:r>
            <a:br>
              <a:rPr lang="en-US" dirty="0" smtClean="0"/>
            </a:br>
            <a:r>
              <a:rPr lang="en-US" dirty="0" smtClean="0"/>
              <a:t>“Its much, much more intimate”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“I </a:t>
            </a:r>
            <a:r>
              <a:rPr lang="en-US" dirty="0" smtClean="0"/>
              <a:t>basically don’t use condoms anymore. </a:t>
            </a:r>
            <a:r>
              <a:rPr lang="en-US" dirty="0" smtClean="0"/>
              <a:t>I </a:t>
            </a:r>
            <a:r>
              <a:rPr lang="en-US" dirty="0" smtClean="0"/>
              <a:t>did for a long time and then, it’s just like, </a:t>
            </a:r>
            <a:r>
              <a:rPr lang="en-US" dirty="0" smtClean="0"/>
              <a:t>‘I’m </a:t>
            </a:r>
            <a:r>
              <a:rPr lang="en-US" dirty="0" smtClean="0"/>
              <a:t>not enjoying it. I shouldn’t even bother</a:t>
            </a:r>
            <a:r>
              <a:rPr lang="en-US" dirty="0" smtClean="0"/>
              <a:t>.’ </a:t>
            </a:r>
            <a:r>
              <a:rPr lang="en-US" dirty="0" smtClean="0"/>
              <a:t>And then I didn’t get fucked for a LONG time – like, at all. And then, </a:t>
            </a:r>
            <a:r>
              <a:rPr lang="en-US" dirty="0" smtClean="0"/>
              <a:t>I </a:t>
            </a:r>
            <a:r>
              <a:rPr lang="en-US" dirty="0" smtClean="0"/>
              <a:t>was dating this one guy for a while </a:t>
            </a:r>
            <a:r>
              <a:rPr lang="en-US" dirty="0" smtClean="0"/>
              <a:t>and we </a:t>
            </a:r>
            <a:r>
              <a:rPr lang="en-US" dirty="0" smtClean="0"/>
              <a:t>were monogamous and both negative and I guess that came up. You </a:t>
            </a:r>
            <a:r>
              <a:rPr lang="en-US" dirty="0" smtClean="0"/>
              <a:t>know, ‘We </a:t>
            </a:r>
            <a:r>
              <a:rPr lang="en-US" dirty="0" err="1" smtClean="0"/>
              <a:t>oughtta</a:t>
            </a:r>
            <a:r>
              <a:rPr lang="en-US" dirty="0" smtClean="0"/>
              <a:t> </a:t>
            </a:r>
            <a:r>
              <a:rPr lang="en-US" dirty="0" smtClean="0"/>
              <a:t>just… </a:t>
            </a:r>
            <a:r>
              <a:rPr lang="en-US" dirty="0" smtClean="0"/>
              <a:t>this is </a:t>
            </a:r>
            <a:r>
              <a:rPr lang="en-US" dirty="0" smtClean="0"/>
              <a:t>crazy.’ So </a:t>
            </a:r>
            <a:r>
              <a:rPr lang="en-US" dirty="0" smtClean="0"/>
              <a:t>we got tested together. </a:t>
            </a:r>
            <a:r>
              <a:rPr lang="en-US" dirty="0" smtClean="0"/>
              <a:t>And both </a:t>
            </a:r>
            <a:r>
              <a:rPr lang="en-US" dirty="0" smtClean="0"/>
              <a:t>of us said, you know, </a:t>
            </a:r>
            <a:r>
              <a:rPr lang="en-US" dirty="0" smtClean="0"/>
              <a:t>‘monogamy’s </a:t>
            </a:r>
            <a:r>
              <a:rPr lang="en-US" dirty="0" smtClean="0"/>
              <a:t>what we want, but </a:t>
            </a:r>
            <a:r>
              <a:rPr lang="en-US" dirty="0" smtClean="0"/>
              <a:t>if we </a:t>
            </a:r>
            <a:r>
              <a:rPr lang="en-US" dirty="0" smtClean="0"/>
              <a:t>go outside of our </a:t>
            </a:r>
            <a:r>
              <a:rPr lang="en-US" dirty="0" smtClean="0"/>
              <a:t>relationship, we </a:t>
            </a:r>
            <a:r>
              <a:rPr lang="en-US" dirty="0" smtClean="0"/>
              <a:t>just have to tell the other, because </a:t>
            </a:r>
            <a:r>
              <a:rPr lang="en-US" dirty="0" smtClean="0"/>
              <a:t>we’re </a:t>
            </a:r>
            <a:r>
              <a:rPr lang="en-US" dirty="0" smtClean="0"/>
              <a:t>not using condoms</a:t>
            </a:r>
            <a:r>
              <a:rPr lang="en-US" dirty="0" smtClean="0"/>
              <a:t>.’…So </a:t>
            </a:r>
            <a:r>
              <a:rPr lang="en-US" dirty="0" smtClean="0"/>
              <a:t>we negotiated that and that worked out great. </a:t>
            </a:r>
            <a:r>
              <a:rPr lang="en-US" dirty="0" smtClean="0"/>
              <a:t>And then </a:t>
            </a:r>
            <a:r>
              <a:rPr lang="en-US" dirty="0" smtClean="0"/>
              <a:t>I was just hooked again. That, kind of… bonding. It’s just different. It’s much, much more intimate for me. So I’d rather save that for someone that I’m comfortable with, than just to go, you know, get fucked</a:t>
            </a:r>
            <a:r>
              <a:rPr lang="en-US" dirty="0" smtClean="0"/>
              <a:t>.” (David)</a:t>
            </a:r>
            <a:endParaRPr lang="en-US" dirty="0" smtClean="0"/>
          </a:p>
          <a:p>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Without Condoms:</a:t>
            </a:r>
            <a:br>
              <a:rPr lang="en-US" dirty="0" smtClean="0"/>
            </a:br>
            <a:r>
              <a:rPr lang="en-US" dirty="0" smtClean="0"/>
              <a:t>Prevention Technique?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“It’s </a:t>
            </a:r>
            <a:r>
              <a:rPr lang="en-US" dirty="0" smtClean="0"/>
              <a:t>something else psychological. You know, having a man, you know, cum inside me was just really… it could get me off, like, right then and there. You know, without jerking off or touching </a:t>
            </a:r>
            <a:r>
              <a:rPr lang="en-US" dirty="0" smtClean="0"/>
              <a:t>myself. So I </a:t>
            </a:r>
            <a:r>
              <a:rPr lang="en-US" dirty="0" smtClean="0"/>
              <a:t>mean, in the </a:t>
            </a:r>
            <a:r>
              <a:rPr lang="en-US" dirty="0" smtClean="0"/>
              <a:t>math </a:t>
            </a:r>
            <a:r>
              <a:rPr lang="en-US" dirty="0" smtClean="0"/>
              <a:t>in my head, it </a:t>
            </a:r>
            <a:r>
              <a:rPr lang="en-US" dirty="0" smtClean="0"/>
              <a:t>was, ‘If </a:t>
            </a:r>
            <a:r>
              <a:rPr lang="en-US" dirty="0" smtClean="0"/>
              <a:t>I get to know someone well enough that I know that they take care of themselves, that I know they will get tested regularly, </a:t>
            </a:r>
            <a:r>
              <a:rPr lang="en-US" dirty="0" smtClean="0"/>
              <a:t>that if </a:t>
            </a:r>
            <a:r>
              <a:rPr lang="en-US" dirty="0" smtClean="0"/>
              <a:t>they take at least as good of care of themselves as I do, I’m probably better off than using a condom repeatedly with a bunch of positive </a:t>
            </a:r>
            <a:r>
              <a:rPr lang="en-US" dirty="0" smtClean="0"/>
              <a:t>guys.’ You </a:t>
            </a:r>
            <a:r>
              <a:rPr lang="en-US" dirty="0" smtClean="0"/>
              <a:t>know, cause, again, a lot of people that I knew in New York that said they were using condoms were </a:t>
            </a:r>
            <a:r>
              <a:rPr lang="en-US" dirty="0" err="1" smtClean="0"/>
              <a:t>seroconverting</a:t>
            </a:r>
            <a:r>
              <a:rPr lang="en-US" dirty="0" smtClean="0"/>
              <a:t>.” (David) </a:t>
            </a:r>
            <a:endParaRPr lang="en-US" dirty="0" smtClean="0"/>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Without </a:t>
            </a:r>
            <a:r>
              <a:rPr lang="en-US" dirty="0" smtClean="0"/>
              <a:t>C</a:t>
            </a:r>
            <a:r>
              <a:rPr lang="en-US" dirty="0" smtClean="0"/>
              <a:t>ondoms:</a:t>
            </a:r>
            <a:br>
              <a:rPr lang="en-US" dirty="0" smtClean="0"/>
            </a:br>
            <a:r>
              <a:rPr lang="en-US" dirty="0" smtClean="0"/>
              <a:t>For the Love of Cum</a:t>
            </a:r>
            <a:endParaRPr lang="en-US" dirty="0"/>
          </a:p>
        </p:txBody>
      </p:sp>
      <p:sp>
        <p:nvSpPr>
          <p:cNvPr id="3" name="Content Placeholder 2"/>
          <p:cNvSpPr>
            <a:spLocks noGrp="1"/>
          </p:cNvSpPr>
          <p:nvPr>
            <p:ph sz="quarter" idx="1"/>
          </p:nvPr>
        </p:nvSpPr>
        <p:spPr/>
        <p:txBody>
          <a:bodyPr/>
          <a:lstStyle/>
          <a:p>
            <a:r>
              <a:rPr lang="en-US" dirty="0" smtClean="0"/>
              <a:t>“A Craving for Sperm”</a:t>
            </a:r>
          </a:p>
          <a:p>
            <a:pPr lvl="1"/>
            <a:r>
              <a:rPr lang="en-US" dirty="0" smtClean="0"/>
              <a:t>“It’s </a:t>
            </a:r>
            <a:r>
              <a:rPr lang="en-US" dirty="0" smtClean="0"/>
              <a:t>almost like the craving for sperm, you know? It’s just, like, its literally a craving. It’s like, “I want that” and I can only get that from a man and I want it from another man. There’s something wrapped up in there.” (David</a:t>
            </a:r>
            <a:r>
              <a:rPr lang="en-US" dirty="0" smtClean="0"/>
              <a:t>)</a:t>
            </a:r>
            <a:endParaRPr lang="en-US" dirty="0" smtClean="0"/>
          </a:p>
          <a:p>
            <a:r>
              <a:rPr lang="en-US" dirty="0" smtClean="0"/>
              <a:t>Being Used, Taking Loads</a:t>
            </a:r>
          </a:p>
          <a:p>
            <a:pPr lvl="1"/>
            <a:r>
              <a:rPr lang="en-US" dirty="0" smtClean="0"/>
              <a:t>“I </a:t>
            </a:r>
            <a:r>
              <a:rPr lang="en-US" dirty="0" smtClean="0"/>
              <a:t>love being used, being dominated, just being fucked. </a:t>
            </a:r>
            <a:r>
              <a:rPr lang="en-US" dirty="0" smtClean="0"/>
              <a:t>I </a:t>
            </a:r>
            <a:r>
              <a:rPr lang="en-US" dirty="0" smtClean="0"/>
              <a:t>think taking cum is just part of it</a:t>
            </a:r>
            <a:r>
              <a:rPr lang="en-US" dirty="0" smtClean="0"/>
              <a:t>.” (Brian)</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opbottom4.jpg"/>
          <p:cNvPicPr>
            <a:picLocks noChangeAspect="1"/>
          </p:cNvPicPr>
          <p:nvPr/>
        </p:nvPicPr>
        <p:blipFill>
          <a:blip r:embed="rId2"/>
          <a:stretch>
            <a:fillRect/>
          </a:stretch>
        </p:blipFill>
        <p:spPr>
          <a:xfrm>
            <a:off x="355501" y="380999"/>
            <a:ext cx="1930499" cy="2898648"/>
          </a:xfrm>
          <a:prstGeom prst="rect">
            <a:avLst/>
          </a:prstGeom>
        </p:spPr>
      </p:pic>
      <p:pic>
        <p:nvPicPr>
          <p:cNvPr id="5" name="Picture 4" descr="topbottom8.jpg"/>
          <p:cNvPicPr>
            <a:picLocks noChangeAspect="1"/>
          </p:cNvPicPr>
          <p:nvPr/>
        </p:nvPicPr>
        <p:blipFill>
          <a:blip r:embed="rId3"/>
          <a:stretch>
            <a:fillRect/>
          </a:stretch>
        </p:blipFill>
        <p:spPr>
          <a:xfrm>
            <a:off x="2490826" y="3504742"/>
            <a:ext cx="1928774" cy="2896058"/>
          </a:xfrm>
          <a:prstGeom prst="rect">
            <a:avLst/>
          </a:prstGeom>
        </p:spPr>
      </p:pic>
      <p:pic>
        <p:nvPicPr>
          <p:cNvPr id="6" name="Picture 5" descr="topbottom3.jpg"/>
          <p:cNvPicPr>
            <a:picLocks noChangeAspect="1"/>
          </p:cNvPicPr>
          <p:nvPr/>
        </p:nvPicPr>
        <p:blipFill>
          <a:blip r:embed="rId4"/>
          <a:stretch>
            <a:fillRect/>
          </a:stretch>
        </p:blipFill>
        <p:spPr>
          <a:xfrm>
            <a:off x="2490826" y="381000"/>
            <a:ext cx="1928774" cy="2896057"/>
          </a:xfrm>
          <a:prstGeom prst="rect">
            <a:avLst/>
          </a:prstGeom>
        </p:spPr>
      </p:pic>
      <p:pic>
        <p:nvPicPr>
          <p:cNvPr id="7" name="Picture 6" descr="topbottom12.jpg"/>
          <p:cNvPicPr>
            <a:picLocks noChangeAspect="1"/>
          </p:cNvPicPr>
          <p:nvPr/>
        </p:nvPicPr>
        <p:blipFill>
          <a:blip r:embed="rId5"/>
          <a:stretch>
            <a:fillRect/>
          </a:stretch>
        </p:blipFill>
        <p:spPr>
          <a:xfrm>
            <a:off x="357225" y="3505200"/>
            <a:ext cx="1928775" cy="2896057"/>
          </a:xfrm>
          <a:prstGeom prst="rect">
            <a:avLst/>
          </a:prstGeom>
        </p:spPr>
      </p:pic>
      <p:pic>
        <p:nvPicPr>
          <p:cNvPr id="9" name="Picture 8" descr="topbottom11.jpg"/>
          <p:cNvPicPr>
            <a:picLocks noChangeAspect="1"/>
          </p:cNvPicPr>
          <p:nvPr/>
        </p:nvPicPr>
        <p:blipFill>
          <a:blip r:embed="rId6"/>
          <a:stretch>
            <a:fillRect/>
          </a:stretch>
        </p:blipFill>
        <p:spPr>
          <a:xfrm>
            <a:off x="4648200" y="381000"/>
            <a:ext cx="4009186" cy="6019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 Collected Data</a:t>
            </a:r>
            <a:endParaRPr lang="en-US" dirty="0"/>
          </a:p>
        </p:txBody>
      </p:sp>
      <p:sp>
        <p:nvSpPr>
          <p:cNvPr id="3" name="Content Placeholder 2"/>
          <p:cNvSpPr>
            <a:spLocks noGrp="1"/>
          </p:cNvSpPr>
          <p:nvPr>
            <p:ph sz="quarter" idx="1"/>
          </p:nvPr>
        </p:nvSpPr>
        <p:spPr/>
        <p:txBody>
          <a:bodyPr/>
          <a:lstStyle/>
          <a:p>
            <a:r>
              <a:rPr lang="en-US" dirty="0" smtClean="0"/>
              <a:t>San Francisco</a:t>
            </a:r>
          </a:p>
          <a:p>
            <a:r>
              <a:rPr lang="en-US" dirty="0" smtClean="0"/>
              <a:t>Participants</a:t>
            </a:r>
          </a:p>
          <a:p>
            <a:pPr lvl="1"/>
            <a:r>
              <a:rPr lang="en-US" dirty="0" smtClean="0"/>
              <a:t>HIV-Negative</a:t>
            </a:r>
          </a:p>
          <a:p>
            <a:pPr lvl="1"/>
            <a:r>
              <a:rPr lang="en-US" dirty="0" smtClean="0"/>
              <a:t>Live in SF</a:t>
            </a:r>
          </a:p>
          <a:p>
            <a:pPr lvl="1"/>
            <a:r>
              <a:rPr lang="en-US" dirty="0" smtClean="0"/>
              <a:t>Identify as Bottom</a:t>
            </a:r>
          </a:p>
          <a:p>
            <a:r>
              <a:rPr lang="en-US" dirty="0" smtClean="0"/>
              <a:t>Focus Groups, Interviews</a:t>
            </a:r>
          </a:p>
          <a:p>
            <a:pPr lvl="1"/>
            <a:r>
              <a:rPr lang="en-US" dirty="0" smtClean="0"/>
              <a:t>Rationale</a:t>
            </a:r>
          </a:p>
          <a:p>
            <a:pPr lvl="1"/>
            <a:r>
              <a:rPr lang="en-US" dirty="0" smtClean="0"/>
              <a:t>Inspired by Eric </a:t>
            </a:r>
            <a:r>
              <a:rPr lang="en-US" dirty="0" err="1" smtClean="0"/>
              <a:t>Rofes</a:t>
            </a:r>
            <a:endParaRPr lang="en-US" dirty="0" smtClean="0"/>
          </a:p>
          <a:p>
            <a:r>
              <a:rPr lang="en-US" dirty="0" smtClean="0"/>
              <a:t>My Generous Host: Magnet</a:t>
            </a:r>
          </a:p>
          <a:p>
            <a:pPr lvl="1"/>
            <a:endParaRPr lang="en-US" dirty="0" smtClean="0"/>
          </a:p>
          <a:p>
            <a:pPr lvl="2"/>
            <a:endParaRPr lang="en-US" dirty="0" smtClean="0"/>
          </a:p>
        </p:txBody>
      </p:sp>
      <p:pic>
        <p:nvPicPr>
          <p:cNvPr id="5" name="Picture 4" descr="san-francisco.jpg"/>
          <p:cNvPicPr>
            <a:picLocks noChangeAspect="1"/>
          </p:cNvPicPr>
          <p:nvPr/>
        </p:nvPicPr>
        <p:blipFill>
          <a:blip r:embed="rId2"/>
          <a:stretch>
            <a:fillRect/>
          </a:stretch>
        </p:blipFill>
        <p:spPr>
          <a:xfrm>
            <a:off x="5257800" y="971550"/>
            <a:ext cx="3190875" cy="42862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of Participants</a:t>
            </a:r>
            <a:endParaRPr lang="en-US" dirty="0"/>
          </a:p>
        </p:txBody>
      </p:sp>
      <p:sp>
        <p:nvSpPr>
          <p:cNvPr id="3" name="Content Placeholder 2"/>
          <p:cNvSpPr>
            <a:spLocks noGrp="1"/>
          </p:cNvSpPr>
          <p:nvPr>
            <p:ph sz="quarter" idx="1"/>
          </p:nvPr>
        </p:nvSpPr>
        <p:spPr/>
        <p:txBody>
          <a:bodyPr/>
          <a:lstStyle/>
          <a:p>
            <a:r>
              <a:rPr lang="en-US" dirty="0" smtClean="0"/>
              <a:t>Age Range: 27-66</a:t>
            </a:r>
          </a:p>
          <a:p>
            <a:pPr lvl="1"/>
            <a:r>
              <a:rPr lang="en-US" dirty="0" smtClean="0"/>
              <a:t>27, 28, 32, 33, 33, 35, 37, 38, 41, 43, 45, 47, 49, 58, 60, 66 </a:t>
            </a:r>
          </a:p>
          <a:p>
            <a:pPr lvl="1"/>
            <a:r>
              <a:rPr lang="en-US" dirty="0" smtClean="0"/>
              <a:t>Average: 42, Median: 39.5</a:t>
            </a:r>
          </a:p>
          <a:p>
            <a:pPr lvl="1"/>
            <a:r>
              <a:rPr lang="en-US" dirty="0" smtClean="0"/>
              <a:t>2 Participants Declined to Give Age</a:t>
            </a:r>
          </a:p>
          <a:p>
            <a:r>
              <a:rPr lang="en-US" dirty="0" smtClean="0"/>
              <a:t>Race</a:t>
            </a:r>
          </a:p>
          <a:p>
            <a:pPr lvl="1"/>
            <a:endParaRPr lang="en-US" dirty="0" smtClean="0"/>
          </a:p>
        </p:txBody>
      </p:sp>
      <p:graphicFrame>
        <p:nvGraphicFramePr>
          <p:cNvPr id="4" name="Chart 3"/>
          <p:cNvGraphicFramePr/>
          <p:nvPr/>
        </p:nvGraphicFramePr>
        <p:xfrm>
          <a:off x="914400" y="4114800"/>
          <a:ext cx="3733800" cy="2286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 Bottom?:</a:t>
            </a:r>
            <a:br>
              <a:rPr lang="en-US" dirty="0" smtClean="0"/>
            </a:br>
            <a:r>
              <a:rPr lang="en-US" dirty="0" smtClean="0"/>
              <a:t>“Feels Pleasure by Giving Pleasure”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 </a:t>
            </a:r>
            <a:r>
              <a:rPr lang="en-US" dirty="0" smtClean="0"/>
              <a:t>think a bottom </a:t>
            </a:r>
            <a:r>
              <a:rPr lang="en-US" dirty="0" smtClean="0"/>
              <a:t>is – in a sexual contact – the </a:t>
            </a:r>
            <a:r>
              <a:rPr lang="en-US" dirty="0" smtClean="0"/>
              <a:t>bottom </a:t>
            </a:r>
            <a:r>
              <a:rPr lang="en-US" dirty="0" smtClean="0"/>
              <a:t>is the </a:t>
            </a:r>
            <a:r>
              <a:rPr lang="en-US" dirty="0" smtClean="0"/>
              <a:t>person who </a:t>
            </a:r>
            <a:r>
              <a:rPr lang="en-US" dirty="0" smtClean="0"/>
              <a:t>feels </a:t>
            </a:r>
            <a:r>
              <a:rPr lang="en-US" dirty="0" smtClean="0"/>
              <a:t>pleasure by giving pleasure. And I think the </a:t>
            </a:r>
            <a:r>
              <a:rPr lang="en-US" dirty="0" smtClean="0"/>
              <a:t>top feels pleasure by </a:t>
            </a:r>
            <a:r>
              <a:rPr lang="en-US" dirty="0" smtClean="0"/>
              <a:t>feeling pleasure. S</a:t>
            </a:r>
            <a:r>
              <a:rPr lang="en-US" dirty="0" smtClean="0"/>
              <a:t>o </a:t>
            </a:r>
            <a:r>
              <a:rPr lang="en-US" dirty="0" smtClean="0"/>
              <a:t>I know that there are distinctions, at least in the gay community, about “oral bottom,” “anal bottom.” I don’t necessarily know that, like, who’s body part gets inserted where, I don’t think that that’s the defining characteristic. </a:t>
            </a:r>
            <a:r>
              <a:rPr lang="en-US" dirty="0" smtClean="0"/>
              <a:t>When </a:t>
            </a:r>
            <a:r>
              <a:rPr lang="en-US" dirty="0" smtClean="0"/>
              <a:t>I think about the physicality of a heterosexual act, sure that makes sense. You know, that the bottom would be the receiving… insertion of penis. You know, if it’s going to go to like, “Insert Tab A into Spot B,” that kind of thing. But, I think, more for me, it’s kind of like the mental or the emotional, psychological experience </a:t>
            </a:r>
            <a:r>
              <a:rPr lang="en-US" dirty="0" smtClean="0"/>
              <a:t>of </a:t>
            </a:r>
            <a:r>
              <a:rPr lang="en-US" dirty="0" smtClean="0"/>
              <a:t>providing pleasure for someone else</a:t>
            </a:r>
            <a:r>
              <a:rPr lang="en-US" dirty="0" smtClean="0"/>
              <a:t>.” (Paul)</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Bottom?:</a:t>
            </a:r>
            <a:br>
              <a:rPr lang="en-US" dirty="0" smtClean="0"/>
            </a:br>
            <a:r>
              <a:rPr lang="en-US" dirty="0" smtClean="0"/>
              <a:t>“Offering up My Body”</a:t>
            </a:r>
            <a:endParaRPr lang="en-US" dirty="0"/>
          </a:p>
        </p:txBody>
      </p:sp>
      <p:sp>
        <p:nvSpPr>
          <p:cNvPr id="3" name="Content Placeholder 2"/>
          <p:cNvSpPr>
            <a:spLocks noGrp="1"/>
          </p:cNvSpPr>
          <p:nvPr>
            <p:ph sz="quarter" idx="1"/>
          </p:nvPr>
        </p:nvSpPr>
        <p:spPr/>
        <p:txBody>
          <a:bodyPr>
            <a:normAutofit/>
          </a:bodyPr>
          <a:lstStyle/>
          <a:p>
            <a:r>
              <a:rPr lang="en-US" dirty="0" smtClean="0"/>
              <a:t>“See, everything that I’m coming up with in my head could also apply to a top. I’m thinking, maybe using my body to give pleasure to another man. And I’m thinking that’s exactly what Paul says to me when he can see my eyes rolling in the back of my head. So… I just don’t know because it’s not… it’d be really easy to go into the male/female thing, but that’s just not it. And it’s not about being dominated. Though there are aspects of that. I think it’s that offering up my body to another man, both physically and emotionally. It’s… It’s the “offering up” part, you know?” (David)</a:t>
            </a:r>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Roots of </a:t>
            </a:r>
            <a:r>
              <a:rPr lang="en-US" dirty="0" err="1" smtClean="0"/>
              <a:t>Bottomhood</a:t>
            </a:r>
            <a:r>
              <a:rPr lang="en-US" dirty="0" smtClean="0"/>
              <a:t>:</a:t>
            </a:r>
            <a:br>
              <a:rPr lang="en-US" dirty="0" smtClean="0"/>
            </a:br>
            <a:r>
              <a:rPr lang="en-US" dirty="0" smtClean="0"/>
              <a:t>Being Asked to Identify</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David: </a:t>
            </a:r>
          </a:p>
          <a:p>
            <a:pPr lvl="1"/>
            <a:r>
              <a:rPr lang="en-US" dirty="0" smtClean="0"/>
              <a:t>I remember distinctly. It was the first time I was in a leather bar… I heard somebody, this guy had said to this other guy, “Are you a top or a bottom?” And I looked at the guy and I thought… what kind of question is that? (laughter). It’s pretty obvious. Apparently it, uh, got more gray than that. And I guess a few weeks later the subject came up of like “Oh god, I guess… Oh right. Well, bottom.” And so that’s </a:t>
            </a:r>
            <a:r>
              <a:rPr lang="en-US" dirty="0" err="1" smtClean="0"/>
              <a:t>kinda</a:t>
            </a:r>
            <a:r>
              <a:rPr lang="en-US" dirty="0" smtClean="0"/>
              <a:t>’ when I self-identified. But it wasn’t anything I really thought of.</a:t>
            </a:r>
          </a:p>
          <a:p>
            <a:r>
              <a:rPr lang="en-US" dirty="0" smtClean="0"/>
              <a:t>Greg</a:t>
            </a:r>
          </a:p>
          <a:p>
            <a:pPr lvl="1"/>
            <a:r>
              <a:rPr lang="en-US" dirty="0" smtClean="0"/>
              <a:t>For me, I think it came up when you would be chatting on gay.com and the first thing someone would ask you “ Top/Bottom?” You know… and to be honest, I really hated it. I found it really annoying. I don’t like labels… and it sort of bothered me that that’s what someone wanted to know about me first, ‘cause this is… I’m still in this ideal world where, you know, you get to know someone first. You know? So that just bothered me. </a:t>
            </a:r>
          </a:p>
          <a:p>
            <a:pPr lvl="1"/>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Roots of </a:t>
            </a:r>
            <a:r>
              <a:rPr lang="en-US" dirty="0" err="1" smtClean="0"/>
              <a:t>Bottomhood</a:t>
            </a:r>
            <a:r>
              <a:rPr lang="en-US" dirty="0" smtClean="0"/>
              <a:t>:</a:t>
            </a:r>
            <a:r>
              <a:rPr lang="en-US" dirty="0" smtClean="0"/>
              <a:t/>
            </a:r>
            <a:br>
              <a:rPr lang="en-US" dirty="0" smtClean="0"/>
            </a:br>
            <a:r>
              <a:rPr lang="en-US" dirty="0" smtClean="0"/>
              <a:t>Genetics?</a:t>
            </a:r>
            <a:endParaRPr lang="en-US" dirty="0"/>
          </a:p>
        </p:txBody>
      </p:sp>
      <p:sp>
        <p:nvSpPr>
          <p:cNvPr id="3" name="Content Placeholder 2"/>
          <p:cNvSpPr>
            <a:spLocks noGrp="1"/>
          </p:cNvSpPr>
          <p:nvPr>
            <p:ph sz="quarter" idx="1"/>
          </p:nvPr>
        </p:nvSpPr>
        <p:spPr/>
        <p:txBody>
          <a:bodyPr>
            <a:normAutofit/>
          </a:bodyPr>
          <a:lstStyle/>
          <a:p>
            <a:r>
              <a:rPr lang="en-US" dirty="0" smtClean="0"/>
              <a:t>“It’s just hardwired in” (David)</a:t>
            </a:r>
          </a:p>
          <a:p>
            <a:pPr lvl="1"/>
            <a:r>
              <a:rPr lang="en-US" dirty="0" smtClean="0"/>
              <a:t>It’s just hardwired in. It’s that aspect of what I am, and I think what they’ll end up finding, whatever combinations of genes predispose someone to be gay are different than what predisposes someone to be a bottom or a top, whether they are gay, I think they’re distinct from each other. I wouldn’t… I wouldn’t be surprised if they were not connected to each other. I mean, how many really effeminate straight men have you seen, that just… they’re really comfortable with gay people, so it’s not like they’re closeted. They’re just… different. So… yea. That’s where I am. I wouldn’t be shocked if they were not related to each other. </a:t>
            </a:r>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200</TotalTime>
  <Words>2879</Words>
  <Application>Microsoft Office PowerPoint</Application>
  <PresentationFormat>On-screen Show (4:3)</PresentationFormat>
  <Paragraphs>75</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Oriel</vt:lpstr>
      <vt:lpstr>What Makes a Bottom?</vt:lpstr>
      <vt:lpstr>Overview</vt:lpstr>
      <vt:lpstr>Slide 3</vt:lpstr>
      <vt:lpstr>How I Collected Data</vt:lpstr>
      <vt:lpstr>Snapshot of Participants</vt:lpstr>
      <vt:lpstr>What is a Bottom?: “Feels Pleasure by Giving Pleasure”</vt:lpstr>
      <vt:lpstr>What is a Bottom?: “Offering up My Body”</vt:lpstr>
      <vt:lpstr>Roots of Bottomhood: Being Asked to Identify</vt:lpstr>
      <vt:lpstr>Roots of Bottomhood: Genetics?</vt:lpstr>
      <vt:lpstr>Roots of Bottomhood?: High Power Jobs?</vt:lpstr>
      <vt:lpstr>Power / Bottoms: “I’m a Bottom, Not a Waitress!”</vt:lpstr>
      <vt:lpstr>Power / Bottoms: Complications on the Ground</vt:lpstr>
      <vt:lpstr>Valuation of Bottoms: “Tops Get Overpriced”</vt:lpstr>
      <vt:lpstr>Valuation of Bottoms: Perhaps a Bottom’s Bias?</vt:lpstr>
      <vt:lpstr>What’s Great Sex?: In Relationships</vt:lpstr>
      <vt:lpstr>What’s Great Sex?: In Relationships</vt:lpstr>
      <vt:lpstr>What’s Great Sex?: Passion. Or Cum Dump.</vt:lpstr>
      <vt:lpstr>Sex Without Condoms: Pressure to go Bare</vt:lpstr>
      <vt:lpstr>Sex Without Condoms: Tops don’t Ask</vt:lpstr>
      <vt:lpstr>Sex Without Condoms: “It’s almost like its stronger than I am”</vt:lpstr>
      <vt:lpstr>Sex Without Condoms: “Its much, much more intimate”</vt:lpstr>
      <vt:lpstr>Sex Without Condoms: Prevention Technique?</vt:lpstr>
      <vt:lpstr>Sex Without Condoms: For the Love of Cum</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27</cp:revision>
  <dcterms:created xsi:type="dcterms:W3CDTF">2008-10-19T19:12:15Z</dcterms:created>
  <dcterms:modified xsi:type="dcterms:W3CDTF">2008-10-20T19:02:37Z</dcterms:modified>
</cp:coreProperties>
</file>